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318" r:id="rId3"/>
    <p:sldId id="319" r:id="rId5"/>
    <p:sldId id="320" r:id="rId6"/>
    <p:sldId id="321" r:id="rId7"/>
    <p:sldId id="322" r:id="rId8"/>
    <p:sldId id="323" r:id="rId9"/>
    <p:sldId id="324" r:id="rId10"/>
    <p:sldId id="325" r:id="rId11"/>
    <p:sldId id="326" r:id="rId12"/>
    <p:sldId id="327" r:id="rId13"/>
    <p:sldId id="328" r:id="rId14"/>
    <p:sldId id="350" r:id="rId15"/>
    <p:sldId id="330" r:id="rId16"/>
    <p:sldId id="331" r:id="rId17"/>
    <p:sldId id="332" r:id="rId18"/>
    <p:sldId id="341" r:id="rId19"/>
    <p:sldId id="342" r:id="rId20"/>
    <p:sldId id="343" r:id="rId21"/>
    <p:sldId id="344" r:id="rId22"/>
    <p:sldId id="345" r:id="rId23"/>
    <p:sldId id="346" r:id="rId24"/>
    <p:sldId id="347" r:id="rId25"/>
    <p:sldId id="348" r:id="rId26"/>
    <p:sldId id="349" r:id="rId27"/>
  </p:sldIdLst>
  <p:sldSz cx="9144000" cy="5143500"/>
  <p:notesSz cx="6858000" cy="9144000"/>
  <p:embeddedFontLst>
    <p:embeddedFont>
      <p:font typeface="SimSun" panose="02010600030101010101" pitchFamily="2" charset="-122"/>
      <p:regular r:id="rId31"/>
    </p:embeddedFont>
    <p:embeddedFont>
      <p:font typeface="Roboto" panose="02000000000000000000"/>
      <p:regular r:id="rId32"/>
      <p:bold r:id="rId33"/>
      <p:italic r:id="rId34"/>
      <p:boldItalic r:id="rId35"/>
    </p:embeddedFont>
    <p:embeddedFont>
      <p:font typeface="Maven Pro"/>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33fddd8fb59_3_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3fddd8fb59_3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7" name="Shape 547"/>
        <p:cNvGrpSpPr/>
        <p:nvPr/>
      </p:nvGrpSpPr>
      <p:grpSpPr>
        <a:xfrm>
          <a:off x="0" y="0"/>
          <a:ext cx="0" cy="0"/>
          <a:chOff x="0" y="0"/>
          <a:chExt cx="0" cy="0"/>
        </a:xfrm>
      </p:grpSpPr>
      <p:sp>
        <p:nvSpPr>
          <p:cNvPr id="548" name="Google Shape;548;g33fddd8fb59_3_1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3fddd8fb59_3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4" name="Shape 554"/>
        <p:cNvGrpSpPr/>
        <p:nvPr/>
      </p:nvGrpSpPr>
      <p:grpSpPr>
        <a:xfrm>
          <a:off x="0" y="0"/>
          <a:ext cx="0" cy="0"/>
          <a:chOff x="0" y="0"/>
          <a:chExt cx="0" cy="0"/>
        </a:xfrm>
      </p:grpSpPr>
      <p:sp>
        <p:nvSpPr>
          <p:cNvPr id="555" name="Google Shape;555;g33fddd8fb59_3_1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3fddd8fb59_3_1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8" name="Shape 568"/>
        <p:cNvGrpSpPr/>
        <p:nvPr/>
      </p:nvGrpSpPr>
      <p:grpSpPr>
        <a:xfrm>
          <a:off x="0" y="0"/>
          <a:ext cx="0" cy="0"/>
          <a:chOff x="0" y="0"/>
          <a:chExt cx="0" cy="0"/>
        </a:xfrm>
      </p:grpSpPr>
      <p:sp>
        <p:nvSpPr>
          <p:cNvPr id="569" name="Google Shape;569;g33fddd8fb59_3_1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3fddd8fb59_3_1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5" name="Shape 575"/>
        <p:cNvGrpSpPr/>
        <p:nvPr/>
      </p:nvGrpSpPr>
      <p:grpSpPr>
        <a:xfrm>
          <a:off x="0" y="0"/>
          <a:ext cx="0" cy="0"/>
          <a:chOff x="0" y="0"/>
          <a:chExt cx="0" cy="0"/>
        </a:xfrm>
      </p:grpSpPr>
      <p:sp>
        <p:nvSpPr>
          <p:cNvPr id="576" name="Google Shape;576;g33fddd8fb59_3_1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33fddd8fb59_3_1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2" name="Shape 582"/>
        <p:cNvGrpSpPr/>
        <p:nvPr/>
      </p:nvGrpSpPr>
      <p:grpSpPr>
        <a:xfrm>
          <a:off x="0" y="0"/>
          <a:ext cx="0" cy="0"/>
          <a:chOff x="0" y="0"/>
          <a:chExt cx="0" cy="0"/>
        </a:xfrm>
      </p:grpSpPr>
      <p:sp>
        <p:nvSpPr>
          <p:cNvPr id="583" name="Google Shape;583;g33fddd8fb59_3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33fddd8fb59_3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5" name="Shape 645"/>
        <p:cNvGrpSpPr/>
        <p:nvPr/>
      </p:nvGrpSpPr>
      <p:grpSpPr>
        <a:xfrm>
          <a:off x="0" y="0"/>
          <a:ext cx="0" cy="0"/>
          <a:chOff x="0" y="0"/>
          <a:chExt cx="0" cy="0"/>
        </a:xfrm>
      </p:grpSpPr>
      <p:sp>
        <p:nvSpPr>
          <p:cNvPr id="646" name="Google Shape;646;g33fddd8fb59_3_2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3fddd8fb59_3_2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2" name="Shape 652"/>
        <p:cNvGrpSpPr/>
        <p:nvPr/>
      </p:nvGrpSpPr>
      <p:grpSpPr>
        <a:xfrm>
          <a:off x="0" y="0"/>
          <a:ext cx="0" cy="0"/>
          <a:chOff x="0" y="0"/>
          <a:chExt cx="0" cy="0"/>
        </a:xfrm>
      </p:grpSpPr>
      <p:sp>
        <p:nvSpPr>
          <p:cNvPr id="653" name="Google Shape;653;g33fddd8fb59_3_2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3fddd8fb59_3_2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9" name="Shape 659"/>
        <p:cNvGrpSpPr/>
        <p:nvPr/>
      </p:nvGrpSpPr>
      <p:grpSpPr>
        <a:xfrm>
          <a:off x="0" y="0"/>
          <a:ext cx="0" cy="0"/>
          <a:chOff x="0" y="0"/>
          <a:chExt cx="0" cy="0"/>
        </a:xfrm>
      </p:grpSpPr>
      <p:sp>
        <p:nvSpPr>
          <p:cNvPr id="660" name="Google Shape;660;g33fddd8fb59_3_2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3fddd8fb59_3_2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6" name="Shape 666"/>
        <p:cNvGrpSpPr/>
        <p:nvPr/>
      </p:nvGrpSpPr>
      <p:grpSpPr>
        <a:xfrm>
          <a:off x="0" y="0"/>
          <a:ext cx="0" cy="0"/>
          <a:chOff x="0" y="0"/>
          <a:chExt cx="0" cy="0"/>
        </a:xfrm>
      </p:grpSpPr>
      <p:sp>
        <p:nvSpPr>
          <p:cNvPr id="667" name="Google Shape;667;g33fddd8fb59_3_2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3fddd8fb59_3_2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3" name="Shape 673"/>
        <p:cNvGrpSpPr/>
        <p:nvPr/>
      </p:nvGrpSpPr>
      <p:grpSpPr>
        <a:xfrm>
          <a:off x="0" y="0"/>
          <a:ext cx="0" cy="0"/>
          <a:chOff x="0" y="0"/>
          <a:chExt cx="0" cy="0"/>
        </a:xfrm>
      </p:grpSpPr>
      <p:sp>
        <p:nvSpPr>
          <p:cNvPr id="674" name="Google Shape;674;g33fddd8fb59_3_2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3fddd8fb59_3_2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2" name="Shape 492"/>
        <p:cNvGrpSpPr/>
        <p:nvPr/>
      </p:nvGrpSpPr>
      <p:grpSpPr>
        <a:xfrm>
          <a:off x="0" y="0"/>
          <a:ext cx="0" cy="0"/>
          <a:chOff x="0" y="0"/>
          <a:chExt cx="0" cy="0"/>
        </a:xfrm>
      </p:grpSpPr>
      <p:sp>
        <p:nvSpPr>
          <p:cNvPr id="493" name="Google Shape;493;g33fddd8fb59_3_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3fddd8fb59_3_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0" name="Shape 680"/>
        <p:cNvGrpSpPr/>
        <p:nvPr/>
      </p:nvGrpSpPr>
      <p:grpSpPr>
        <a:xfrm>
          <a:off x="0" y="0"/>
          <a:ext cx="0" cy="0"/>
          <a:chOff x="0" y="0"/>
          <a:chExt cx="0" cy="0"/>
        </a:xfrm>
      </p:grpSpPr>
      <p:sp>
        <p:nvSpPr>
          <p:cNvPr id="681" name="Google Shape;681;g33fddd8fb59_3_2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33fddd8fb59_3_2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7" name="Shape 687"/>
        <p:cNvGrpSpPr/>
        <p:nvPr/>
      </p:nvGrpSpPr>
      <p:grpSpPr>
        <a:xfrm>
          <a:off x="0" y="0"/>
          <a:ext cx="0" cy="0"/>
          <a:chOff x="0" y="0"/>
          <a:chExt cx="0" cy="0"/>
        </a:xfrm>
      </p:grpSpPr>
      <p:sp>
        <p:nvSpPr>
          <p:cNvPr id="688" name="Google Shape;688;g33fddd8fb59_3_2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33fddd8fb59_3_2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4" name="Shape 694"/>
        <p:cNvGrpSpPr/>
        <p:nvPr/>
      </p:nvGrpSpPr>
      <p:grpSpPr>
        <a:xfrm>
          <a:off x="0" y="0"/>
          <a:ext cx="0" cy="0"/>
          <a:chOff x="0" y="0"/>
          <a:chExt cx="0" cy="0"/>
        </a:xfrm>
      </p:grpSpPr>
      <p:sp>
        <p:nvSpPr>
          <p:cNvPr id="695" name="Google Shape;695;g33fddd8fb59_3_2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3fddd8fb59_3_2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1" name="Shape 701"/>
        <p:cNvGrpSpPr/>
        <p:nvPr/>
      </p:nvGrpSpPr>
      <p:grpSpPr>
        <a:xfrm>
          <a:off x="0" y="0"/>
          <a:ext cx="0" cy="0"/>
          <a:chOff x="0" y="0"/>
          <a:chExt cx="0" cy="0"/>
        </a:xfrm>
      </p:grpSpPr>
      <p:sp>
        <p:nvSpPr>
          <p:cNvPr id="702" name="Google Shape;702;g33fddd8fb59_3_2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3fddd8fb59_3_2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8" name="Shape 498"/>
        <p:cNvGrpSpPr/>
        <p:nvPr/>
      </p:nvGrpSpPr>
      <p:grpSpPr>
        <a:xfrm>
          <a:off x="0" y="0"/>
          <a:ext cx="0" cy="0"/>
          <a:chOff x="0" y="0"/>
          <a:chExt cx="0" cy="0"/>
        </a:xfrm>
      </p:grpSpPr>
      <p:sp>
        <p:nvSpPr>
          <p:cNvPr id="499" name="Google Shape;499;g33fddd8fb59_3_10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3fddd8fb59_3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33fddd8fb59_3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3fddd8fb59_3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2" name="Shape 512"/>
        <p:cNvGrpSpPr/>
        <p:nvPr/>
      </p:nvGrpSpPr>
      <p:grpSpPr>
        <a:xfrm>
          <a:off x="0" y="0"/>
          <a:ext cx="0" cy="0"/>
          <a:chOff x="0" y="0"/>
          <a:chExt cx="0" cy="0"/>
        </a:xfrm>
      </p:grpSpPr>
      <p:sp>
        <p:nvSpPr>
          <p:cNvPr id="513" name="Google Shape;513;g33fddd8fb59_3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3fddd8fb59_3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33fddd8fb59_3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3fddd8fb59_3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6" name="Shape 526"/>
        <p:cNvGrpSpPr/>
        <p:nvPr/>
      </p:nvGrpSpPr>
      <p:grpSpPr>
        <a:xfrm>
          <a:off x="0" y="0"/>
          <a:ext cx="0" cy="0"/>
          <a:chOff x="0" y="0"/>
          <a:chExt cx="0" cy="0"/>
        </a:xfrm>
      </p:grpSpPr>
      <p:sp>
        <p:nvSpPr>
          <p:cNvPr id="527" name="Google Shape;527;g33fddd8fb59_3_1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3fddd8fb59_3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3" name="Shape 533"/>
        <p:cNvGrpSpPr/>
        <p:nvPr/>
      </p:nvGrpSpPr>
      <p:grpSpPr>
        <a:xfrm>
          <a:off x="0" y="0"/>
          <a:ext cx="0" cy="0"/>
          <a:chOff x="0" y="0"/>
          <a:chExt cx="0" cy="0"/>
        </a:xfrm>
      </p:grpSpPr>
      <p:sp>
        <p:nvSpPr>
          <p:cNvPr id="534" name="Google Shape;534;g33fddd8fb59_3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3fddd8fb59_3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g33fddd8fb59_3_1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3fddd8fb59_3_1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195263"/>
            <a:ext cx="9144000" cy="4948238"/>
          </a:xfrm>
          <a:prstGeom prst="rect">
            <a:avLst/>
          </a:prstGeom>
          <a:noFill/>
          <a:ln w="9525">
            <a:noFill/>
          </a:ln>
        </p:spPr>
      </p:pic>
      <p:sp>
        <p:nvSpPr>
          <p:cNvPr id="2051" name="Rectangle 3"/>
          <p:cNvSpPr>
            <a:spLocks noGrp="1" noChangeArrowheads="1"/>
          </p:cNvSpPr>
          <p:nvPr>
            <p:ph type="ctrTitle"/>
          </p:nvPr>
        </p:nvSpPr>
        <p:spPr>
          <a:xfrm>
            <a:off x="468313" y="465535"/>
            <a:ext cx="8207375" cy="812006"/>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382316"/>
            <a:ext cx="8212138" cy="735806"/>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3"/>
          <a:stretch>
            <a:fillRect/>
          </a:stretch>
        </p:blipFill>
        <p:spPr>
          <a:xfrm>
            <a:off x="0" y="0"/>
            <a:ext cx="9144000" cy="5143500"/>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lvl="0" indent="0" algn="r" rtl="0">
              <a:spcBef>
                <a:spcPts val="0"/>
              </a:spcBef>
              <a:spcAft>
                <a:spcPts val="0"/>
              </a:spcAft>
              <a:buNone/>
            </a:pPr>
            <a:fld id="{00000000-1234-1234-1234-123412341234}" type="slidenum">
              <a:rPr lang="en-GB"/>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488" name="Google Shape;488;p75"/>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NLP Chatbot Development Using Dialogflow</a:t>
            </a:r>
            <a:endParaRPr lang="en-GB"/>
          </a:p>
        </p:txBody>
      </p:sp>
      <p:sp>
        <p:nvSpPr>
          <p:cNvPr id="489" name="Google Shape;489;p75"/>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lnSpcReduction="20000"/>
          </a:bodyPr>
          <a:lstStyle/>
          <a:p>
            <a:pPr marL="0" lvl="0" indent="0" algn="ctr" rtl="0">
              <a:lnSpc>
                <a:spcPct val="115000"/>
              </a:lnSpc>
              <a:spcBef>
                <a:spcPts val="500"/>
              </a:spcBef>
              <a:spcAft>
                <a:spcPts val="0"/>
              </a:spcAft>
              <a:buNone/>
            </a:pPr>
            <a:r>
              <a:rPr lang="en-GB" sz="1400" b="1">
                <a:solidFill>
                  <a:srgbClr val="000000"/>
                </a:solidFill>
                <a:highlight>
                  <a:srgbClr val="FAFAFA"/>
                </a:highlight>
                <a:latin typeface="Arial" panose="020B0604020202020204"/>
                <a:ea typeface="Arial" panose="020B0604020202020204"/>
                <a:cs typeface="Arial" panose="020B0604020202020204"/>
                <a:sym typeface="Arial" panose="020B0604020202020204"/>
              </a:rPr>
              <a:t>Group Id:</a:t>
            </a:r>
            <a:r>
              <a:rPr lang="en-GB" sz="1200" b="1">
                <a:solidFill>
                  <a:srgbClr val="000000"/>
                </a:solidFill>
                <a:highlight>
                  <a:srgbClr val="FAFAFA"/>
                </a:highlight>
                <a:latin typeface="Arial" panose="020B0604020202020204"/>
                <a:ea typeface="Arial" panose="020B0604020202020204"/>
                <a:cs typeface="Arial" panose="020B0604020202020204"/>
                <a:sym typeface="Arial" panose="020B0604020202020204"/>
              </a:rPr>
              <a:t> F24PROJECTB3B8C</a:t>
            </a:r>
            <a:endParaRPr sz="1200" b="1">
              <a:solidFill>
                <a:srgbClr val="000000"/>
              </a:solidFill>
              <a:highlight>
                <a:srgbClr val="FAFAFA"/>
              </a:highlight>
              <a:latin typeface="Arial" panose="020B0604020202020204"/>
              <a:ea typeface="Arial" panose="020B0604020202020204"/>
              <a:cs typeface="Arial" panose="020B0604020202020204"/>
              <a:sym typeface="Arial" panose="020B0604020202020204"/>
            </a:endParaRPr>
          </a:p>
          <a:p>
            <a:pPr marL="0" lvl="0" indent="0" algn="ctr" rtl="0">
              <a:spcBef>
                <a:spcPts val="500"/>
              </a:spcBef>
              <a:spcAft>
                <a:spcPts val="0"/>
              </a:spcAft>
              <a:buNone/>
            </a:pPr>
          </a:p>
        </p:txBody>
      </p:sp>
      <p:sp>
        <p:nvSpPr>
          <p:cNvPr id="490" name="Google Shape;490;p75"/>
          <p:cNvSpPr txBox="1"/>
          <p:nvPr/>
        </p:nvSpPr>
        <p:spPr>
          <a:xfrm>
            <a:off x="16450" y="2443550"/>
            <a:ext cx="8843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lt2"/>
              </a:solidFill>
              <a:latin typeface="Roboto" panose="02000000000000000000"/>
              <a:ea typeface="Roboto" panose="02000000000000000000"/>
              <a:cs typeface="Roboto" panose="02000000000000000000"/>
              <a:sym typeface="Roboto" panose="02000000000000000000"/>
            </a:endParaRPr>
          </a:p>
        </p:txBody>
      </p:sp>
      <p:pic>
        <p:nvPicPr>
          <p:cNvPr id="491" name="Google Shape;491;p75"/>
          <p:cNvPicPr preferRelativeResize="0"/>
          <p:nvPr/>
        </p:nvPicPr>
        <p:blipFill>
          <a:blip r:embed="rId1"/>
          <a:stretch>
            <a:fillRect/>
          </a:stretch>
        </p:blipFill>
        <p:spPr>
          <a:xfrm>
            <a:off x="7778425" y="231776"/>
            <a:ext cx="635592" cy="461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50" name="Shape 550"/>
        <p:cNvGrpSpPr/>
        <p:nvPr/>
      </p:nvGrpSpPr>
      <p:grpSpPr>
        <a:xfrm>
          <a:off x="0" y="0"/>
          <a:ext cx="0" cy="0"/>
          <a:chOff x="0" y="0"/>
          <a:chExt cx="0" cy="0"/>
        </a:xfrm>
      </p:grpSpPr>
      <p:sp>
        <p:nvSpPr>
          <p:cNvPr id="551" name="Google Shape;551;p84"/>
          <p:cNvSpPr txBox="1"/>
          <p:nvPr>
            <p:ph type="title"/>
          </p:nvPr>
        </p:nvSpPr>
        <p:spPr>
          <a:xfrm>
            <a:off x="2134051" y="5005475"/>
            <a:ext cx="5358600" cy="593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Class</a:t>
            </a:r>
            <a:r>
              <a:rPr lang="en-GB"/>
              <a:t> Diagram</a:t>
            </a:r>
            <a:endParaRPr lang="en-GB"/>
          </a:p>
          <a:p>
            <a:pPr marL="0" lvl="0" indent="0" algn="l" rtl="0">
              <a:spcBef>
                <a:spcPts val="0"/>
              </a:spcBef>
              <a:spcAft>
                <a:spcPts val="0"/>
              </a:spcAft>
              <a:buNone/>
            </a:pPr>
          </a:p>
          <a:p>
            <a:pPr marL="0" lvl="0" indent="0" algn="l" rtl="0">
              <a:spcBef>
                <a:spcPts val="0"/>
              </a:spcBef>
              <a:spcAft>
                <a:spcPts val="0"/>
              </a:spcAft>
              <a:buNone/>
            </a:pPr>
          </a:p>
        </p:txBody>
      </p:sp>
      <p:sp>
        <p:nvSpPr>
          <p:cNvPr id="552" name="Google Shape;552;p84"/>
          <p:cNvSpPr txBox="1"/>
          <p:nvPr/>
        </p:nvSpPr>
        <p:spPr>
          <a:xfrm>
            <a:off x="3983375" y="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553" name="Google Shape;553;p84" title="CLASSDIAGRAM.png"/>
          <p:cNvPicPr preferRelativeResize="0"/>
          <p:nvPr/>
        </p:nvPicPr>
        <p:blipFill>
          <a:blip r:embed="rId1"/>
          <a:stretch>
            <a:fillRect/>
          </a:stretch>
        </p:blipFill>
        <p:spPr>
          <a:xfrm>
            <a:off x="152400" y="152400"/>
            <a:ext cx="8991600" cy="4298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57" name="Shape 557"/>
        <p:cNvGrpSpPr/>
        <p:nvPr/>
      </p:nvGrpSpPr>
      <p:grpSpPr>
        <a:xfrm>
          <a:off x="0" y="0"/>
          <a:ext cx="0" cy="0"/>
          <a:chOff x="0" y="0"/>
          <a:chExt cx="0" cy="0"/>
        </a:xfrm>
      </p:grpSpPr>
      <p:sp>
        <p:nvSpPr>
          <p:cNvPr id="558" name="Google Shape;558;p85"/>
          <p:cNvSpPr txBox="1"/>
          <p:nvPr>
            <p:ph type="title"/>
          </p:nvPr>
        </p:nvSpPr>
        <p:spPr>
          <a:xfrm>
            <a:off x="453390" y="4849265"/>
            <a:ext cx="7340100" cy="593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Reservation</a:t>
            </a:r>
            <a:r>
              <a:rPr lang="en-GB"/>
              <a:t> </a:t>
            </a:r>
            <a:r>
              <a:rPr lang="en-GB"/>
              <a:t>Sequence Diagram</a:t>
            </a:r>
            <a:endParaRPr lang="en-GB"/>
          </a:p>
          <a:p>
            <a:pPr marL="0" lvl="0" indent="0" algn="l" rtl="0">
              <a:spcBef>
                <a:spcPts val="0"/>
              </a:spcBef>
              <a:spcAft>
                <a:spcPts val="0"/>
              </a:spcAft>
              <a:buNone/>
            </a:pPr>
          </a:p>
        </p:txBody>
      </p:sp>
      <p:sp>
        <p:nvSpPr>
          <p:cNvPr id="559" name="Google Shape;559;p85"/>
          <p:cNvSpPr txBox="1"/>
          <p:nvPr/>
        </p:nvSpPr>
        <p:spPr>
          <a:xfrm>
            <a:off x="3983375" y="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560" name="Google Shape;560;p85" title="sequnece diagram of reservavtion.png"/>
          <p:cNvPicPr preferRelativeResize="0"/>
          <p:nvPr/>
        </p:nvPicPr>
        <p:blipFill>
          <a:blip r:embed="rId1"/>
          <a:stretch>
            <a:fillRect/>
          </a:stretch>
        </p:blipFill>
        <p:spPr>
          <a:xfrm>
            <a:off x="152400" y="152400"/>
            <a:ext cx="9144000" cy="4567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3" name="Picture 2" descr="sequnece diagram of order"/>
          <p:cNvPicPr>
            <a:picLocks noChangeAspect="1"/>
          </p:cNvPicPr>
          <p:nvPr/>
        </p:nvPicPr>
        <p:blipFill>
          <a:blip r:embed="rId1"/>
          <a:stretch>
            <a:fillRect/>
          </a:stretch>
        </p:blipFill>
        <p:spPr>
          <a:xfrm>
            <a:off x="86995" y="0"/>
            <a:ext cx="8748395" cy="4561840"/>
          </a:xfrm>
          <a:prstGeom prst="rect">
            <a:avLst/>
          </a:prstGeom>
        </p:spPr>
      </p:pic>
      <p:sp>
        <p:nvSpPr>
          <p:cNvPr id="4" name="Text Box 3"/>
          <p:cNvSpPr txBox="1"/>
          <p:nvPr/>
        </p:nvSpPr>
        <p:spPr>
          <a:xfrm>
            <a:off x="1575435" y="4712970"/>
            <a:ext cx="4995545" cy="829945"/>
          </a:xfrm>
          <a:prstGeom prst="rect">
            <a:avLst/>
          </a:prstGeom>
          <a:noFill/>
        </p:spPr>
        <p:txBody>
          <a:bodyPr wrap="square" rtlCol="0">
            <a:spAutoFit/>
          </a:bodyPr>
          <a:p>
            <a:r>
              <a:rPr lang="en-US" altLang="en-GB" sz="2400" b="1">
                <a:sym typeface="+mn-ea"/>
              </a:rPr>
              <a:t>Order</a:t>
            </a:r>
            <a:r>
              <a:rPr lang="en-GB" sz="2400" b="1">
                <a:sym typeface="+mn-ea"/>
              </a:rPr>
              <a:t> Sequence Diagram</a:t>
            </a:r>
            <a:endParaRPr lang="en-GB" sz="2400" b="1"/>
          </a:p>
          <a:p>
            <a:endParaRPr lang="en-GB" sz="24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71" name="Shape 571"/>
        <p:cNvGrpSpPr/>
        <p:nvPr/>
      </p:nvGrpSpPr>
      <p:grpSpPr>
        <a:xfrm>
          <a:off x="0" y="0"/>
          <a:ext cx="0" cy="0"/>
          <a:chOff x="0" y="0"/>
          <a:chExt cx="0" cy="0"/>
        </a:xfrm>
      </p:grpSpPr>
      <p:sp>
        <p:nvSpPr>
          <p:cNvPr id="572" name="Google Shape;572;p87"/>
          <p:cNvSpPr txBox="1"/>
          <p:nvPr>
            <p:ph type="title"/>
          </p:nvPr>
        </p:nvSpPr>
        <p:spPr>
          <a:xfrm>
            <a:off x="1253410" y="4803545"/>
            <a:ext cx="6849600" cy="593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Feedback Sequence Diagram</a:t>
            </a:r>
            <a:endParaRPr lang="en-GB"/>
          </a:p>
          <a:p>
            <a:pPr marL="0" lvl="0" indent="0" algn="l" rtl="0">
              <a:spcBef>
                <a:spcPts val="0"/>
              </a:spcBef>
              <a:spcAft>
                <a:spcPts val="0"/>
              </a:spcAft>
              <a:buNone/>
            </a:pPr>
          </a:p>
        </p:txBody>
      </p:sp>
      <p:sp>
        <p:nvSpPr>
          <p:cNvPr id="573" name="Google Shape;573;p87"/>
          <p:cNvSpPr txBox="1"/>
          <p:nvPr/>
        </p:nvSpPr>
        <p:spPr>
          <a:xfrm>
            <a:off x="3983375" y="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574" name="Google Shape;574;p87" title="sequnece diagram of feedbackn.png"/>
          <p:cNvPicPr preferRelativeResize="0"/>
          <p:nvPr/>
        </p:nvPicPr>
        <p:blipFill>
          <a:blip r:embed="rId1"/>
          <a:stretch>
            <a:fillRect/>
          </a:stretch>
        </p:blipFill>
        <p:spPr>
          <a:xfrm>
            <a:off x="193825" y="0"/>
            <a:ext cx="9144001" cy="4719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78" name="Shape 578"/>
        <p:cNvGrpSpPr/>
        <p:nvPr/>
      </p:nvGrpSpPr>
      <p:grpSpPr>
        <a:xfrm>
          <a:off x="0" y="0"/>
          <a:ext cx="0" cy="0"/>
          <a:chOff x="0" y="0"/>
          <a:chExt cx="0" cy="0"/>
        </a:xfrm>
      </p:grpSpPr>
      <p:sp>
        <p:nvSpPr>
          <p:cNvPr id="579" name="Google Shape;579;p88"/>
          <p:cNvSpPr txBox="1"/>
          <p:nvPr>
            <p:ph type="title"/>
          </p:nvPr>
        </p:nvSpPr>
        <p:spPr>
          <a:xfrm>
            <a:off x="1170310" y="4813070"/>
            <a:ext cx="6538800" cy="593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Customer Sequence Diagram</a:t>
            </a:r>
            <a:endParaRPr lang="en-GB"/>
          </a:p>
          <a:p>
            <a:pPr marL="0" lvl="0" indent="0" algn="l" rtl="0">
              <a:spcBef>
                <a:spcPts val="0"/>
              </a:spcBef>
              <a:spcAft>
                <a:spcPts val="0"/>
              </a:spcAft>
              <a:buNone/>
            </a:pPr>
          </a:p>
        </p:txBody>
      </p:sp>
      <p:sp>
        <p:nvSpPr>
          <p:cNvPr id="580" name="Google Shape;580;p88"/>
          <p:cNvSpPr txBox="1"/>
          <p:nvPr/>
        </p:nvSpPr>
        <p:spPr>
          <a:xfrm>
            <a:off x="3983375" y="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581" name="Google Shape;581;p88"/>
          <p:cNvPicPr preferRelativeResize="0"/>
          <p:nvPr/>
        </p:nvPicPr>
        <p:blipFill>
          <a:blip r:embed="rId1"/>
          <a:stretch>
            <a:fillRect/>
          </a:stretch>
        </p:blipFill>
        <p:spPr>
          <a:xfrm>
            <a:off x="0" y="0"/>
            <a:ext cx="9443449" cy="4533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85" name="Shape 585"/>
        <p:cNvGrpSpPr/>
        <p:nvPr/>
      </p:nvGrpSpPr>
      <p:grpSpPr>
        <a:xfrm>
          <a:off x="0" y="0"/>
          <a:ext cx="0" cy="0"/>
          <a:chOff x="0" y="0"/>
          <a:chExt cx="0" cy="0"/>
        </a:xfrm>
      </p:grpSpPr>
      <p:sp>
        <p:nvSpPr>
          <p:cNvPr id="586" name="Google Shape;586;p89"/>
          <p:cNvSpPr txBox="1"/>
          <p:nvPr>
            <p:ph type="title"/>
          </p:nvPr>
        </p:nvSpPr>
        <p:spPr>
          <a:xfrm>
            <a:off x="1182375" y="4801005"/>
            <a:ext cx="6538800" cy="593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Menu Sequence Diagram</a:t>
            </a:r>
            <a:endParaRPr lang="en-GB"/>
          </a:p>
          <a:p>
            <a:pPr marL="0" lvl="0" indent="0" algn="l" rtl="0">
              <a:spcBef>
                <a:spcPts val="0"/>
              </a:spcBef>
              <a:spcAft>
                <a:spcPts val="0"/>
              </a:spcAft>
              <a:buNone/>
            </a:pPr>
          </a:p>
        </p:txBody>
      </p:sp>
      <p:sp>
        <p:nvSpPr>
          <p:cNvPr id="587" name="Google Shape;587;p89"/>
          <p:cNvSpPr txBox="1"/>
          <p:nvPr/>
        </p:nvSpPr>
        <p:spPr>
          <a:xfrm>
            <a:off x="3983375" y="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588" name="Google Shape;588;p89"/>
          <p:cNvPicPr preferRelativeResize="0"/>
          <p:nvPr/>
        </p:nvPicPr>
        <p:blipFill>
          <a:blip r:embed="rId1"/>
          <a:stretch>
            <a:fillRect/>
          </a:stretch>
        </p:blipFill>
        <p:spPr>
          <a:xfrm>
            <a:off x="518950" y="38100"/>
            <a:ext cx="8241201" cy="441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48" name="Shape 648"/>
        <p:cNvGrpSpPr/>
        <p:nvPr/>
      </p:nvGrpSpPr>
      <p:grpSpPr>
        <a:xfrm>
          <a:off x="0" y="0"/>
          <a:ext cx="0" cy="0"/>
          <a:chOff x="0" y="0"/>
          <a:chExt cx="0" cy="0"/>
        </a:xfrm>
      </p:grpSpPr>
      <p:sp>
        <p:nvSpPr>
          <p:cNvPr id="649" name="Google Shape;649;p98"/>
          <p:cNvSpPr txBox="1"/>
          <p:nvPr>
            <p:ph type="title"/>
          </p:nvPr>
        </p:nvSpPr>
        <p:spPr>
          <a:xfrm>
            <a:off x="102475" y="857825"/>
            <a:ext cx="3114600" cy="3099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Restaurant Chatbot</a:t>
            </a:r>
            <a:endParaRPr lang="en-GB"/>
          </a:p>
        </p:txBody>
      </p:sp>
      <p:sp>
        <p:nvSpPr>
          <p:cNvPr id="650" name="Google Shape;650;p98"/>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651" name="Google Shape;651;p98"/>
          <p:cNvPicPr preferRelativeResize="0"/>
          <p:nvPr/>
        </p:nvPicPr>
        <p:blipFill>
          <a:blip r:embed="rId1"/>
          <a:stretch>
            <a:fillRect/>
          </a:stretch>
        </p:blipFill>
        <p:spPr>
          <a:xfrm>
            <a:off x="5249573" y="9608"/>
            <a:ext cx="4010025" cy="513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55" name="Shape 655"/>
        <p:cNvGrpSpPr/>
        <p:nvPr/>
      </p:nvGrpSpPr>
      <p:grpSpPr>
        <a:xfrm>
          <a:off x="0" y="0"/>
          <a:ext cx="0" cy="0"/>
          <a:chOff x="0" y="0"/>
          <a:chExt cx="0" cy="0"/>
        </a:xfrm>
      </p:grpSpPr>
      <p:sp>
        <p:nvSpPr>
          <p:cNvPr id="656" name="Google Shape;656;p99"/>
          <p:cNvSpPr txBox="1"/>
          <p:nvPr>
            <p:ph type="title"/>
          </p:nvPr>
        </p:nvSpPr>
        <p:spPr>
          <a:xfrm>
            <a:off x="102475" y="857825"/>
            <a:ext cx="3114600" cy="3099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Restaurant Chatbot</a:t>
            </a:r>
            <a:endParaRPr lang="en-GB"/>
          </a:p>
        </p:txBody>
      </p:sp>
      <p:sp>
        <p:nvSpPr>
          <p:cNvPr id="657" name="Google Shape;657;p99"/>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658" name="Google Shape;658;p99"/>
          <p:cNvPicPr preferRelativeResize="0"/>
          <p:nvPr/>
        </p:nvPicPr>
        <p:blipFill>
          <a:blip r:embed="rId1"/>
          <a:stretch>
            <a:fillRect/>
          </a:stretch>
        </p:blipFill>
        <p:spPr>
          <a:xfrm>
            <a:off x="5171948" y="-65"/>
            <a:ext cx="3971925" cy="502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62" name="Shape 662"/>
        <p:cNvGrpSpPr/>
        <p:nvPr/>
      </p:nvGrpSpPr>
      <p:grpSpPr>
        <a:xfrm>
          <a:off x="0" y="0"/>
          <a:ext cx="0" cy="0"/>
          <a:chOff x="0" y="0"/>
          <a:chExt cx="0" cy="0"/>
        </a:xfrm>
      </p:grpSpPr>
      <p:sp>
        <p:nvSpPr>
          <p:cNvPr id="663" name="Google Shape;663;p100"/>
          <p:cNvSpPr txBox="1"/>
          <p:nvPr>
            <p:ph type="title"/>
          </p:nvPr>
        </p:nvSpPr>
        <p:spPr>
          <a:xfrm>
            <a:off x="102475" y="857825"/>
            <a:ext cx="3114600" cy="3099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Restaurant Chatbot</a:t>
            </a:r>
            <a:endParaRPr lang="en-GB"/>
          </a:p>
        </p:txBody>
      </p:sp>
      <p:sp>
        <p:nvSpPr>
          <p:cNvPr id="664" name="Google Shape;664;p100"/>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665" name="Google Shape;665;p100"/>
          <p:cNvPicPr preferRelativeResize="0"/>
          <p:nvPr/>
        </p:nvPicPr>
        <p:blipFill>
          <a:blip r:embed="rId1"/>
          <a:stretch>
            <a:fillRect/>
          </a:stretch>
        </p:blipFill>
        <p:spPr>
          <a:xfrm>
            <a:off x="5356058" y="238125"/>
            <a:ext cx="3571875" cy="466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69" name="Shape 669"/>
        <p:cNvGrpSpPr/>
        <p:nvPr/>
      </p:nvGrpSpPr>
      <p:grpSpPr>
        <a:xfrm>
          <a:off x="0" y="0"/>
          <a:ext cx="0" cy="0"/>
          <a:chOff x="0" y="0"/>
          <a:chExt cx="0" cy="0"/>
        </a:xfrm>
      </p:grpSpPr>
      <p:sp>
        <p:nvSpPr>
          <p:cNvPr id="670" name="Google Shape;670;p101"/>
          <p:cNvSpPr txBox="1"/>
          <p:nvPr>
            <p:ph type="title"/>
          </p:nvPr>
        </p:nvSpPr>
        <p:spPr>
          <a:xfrm>
            <a:off x="102475" y="857825"/>
            <a:ext cx="3114600" cy="3099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Restaurant Chatbot</a:t>
            </a:r>
            <a:endParaRPr lang="en-GB"/>
          </a:p>
        </p:txBody>
      </p:sp>
      <p:sp>
        <p:nvSpPr>
          <p:cNvPr id="671" name="Google Shape;671;p101"/>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672" name="Google Shape;672;p101"/>
          <p:cNvPicPr preferRelativeResize="0"/>
          <p:nvPr/>
        </p:nvPicPr>
        <p:blipFill>
          <a:blip r:embed="rId1"/>
          <a:stretch>
            <a:fillRect/>
          </a:stretch>
        </p:blipFill>
        <p:spPr>
          <a:xfrm>
            <a:off x="5064673" y="-40"/>
            <a:ext cx="3919734"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95" name="Shape 495"/>
        <p:cNvGrpSpPr/>
        <p:nvPr/>
      </p:nvGrpSpPr>
      <p:grpSpPr>
        <a:xfrm>
          <a:off x="0" y="0"/>
          <a:ext cx="0" cy="0"/>
          <a:chOff x="0" y="0"/>
          <a:chExt cx="0" cy="0"/>
        </a:xfrm>
      </p:grpSpPr>
      <p:pic>
        <p:nvPicPr>
          <p:cNvPr id="496" name="Google Shape;496;p76"/>
          <p:cNvPicPr preferRelativeResize="0"/>
          <p:nvPr/>
        </p:nvPicPr>
        <p:blipFill rotWithShape="1">
          <a:blip r:embed="rId1"/>
          <a:srcRect l="7783"/>
          <a:stretch>
            <a:fillRect/>
          </a:stretch>
        </p:blipFill>
        <p:spPr>
          <a:xfrm>
            <a:off x="150" y="0"/>
            <a:ext cx="9144000" cy="5143500"/>
          </a:xfrm>
          <a:prstGeom prst="rect">
            <a:avLst/>
          </a:prstGeom>
          <a:noFill/>
          <a:ln>
            <a:noFill/>
          </a:ln>
        </p:spPr>
      </p:pic>
      <p:sp>
        <p:nvSpPr>
          <p:cNvPr id="497" name="Google Shape;497;p76"/>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4800" b="1"/>
              <a:t>Hafsa Javed</a:t>
            </a:r>
            <a:endParaRPr sz="4800" b="1"/>
          </a:p>
          <a:p>
            <a:pPr marL="0" lvl="0" indent="0" algn="l" rtl="0">
              <a:spcBef>
                <a:spcPts val="0"/>
              </a:spcBef>
              <a:spcAft>
                <a:spcPts val="0"/>
              </a:spcAft>
              <a:buNone/>
            </a:pPr>
            <a:r>
              <a:rPr lang="en-GB" sz="4800"/>
              <a:t>bc210414048</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76" name="Shape 676"/>
        <p:cNvGrpSpPr/>
        <p:nvPr/>
      </p:nvGrpSpPr>
      <p:grpSpPr>
        <a:xfrm>
          <a:off x="0" y="0"/>
          <a:ext cx="0" cy="0"/>
          <a:chOff x="0" y="0"/>
          <a:chExt cx="0" cy="0"/>
        </a:xfrm>
      </p:grpSpPr>
      <p:sp>
        <p:nvSpPr>
          <p:cNvPr id="677" name="Google Shape;677;p102"/>
          <p:cNvSpPr txBox="1"/>
          <p:nvPr>
            <p:ph type="title"/>
          </p:nvPr>
        </p:nvSpPr>
        <p:spPr>
          <a:xfrm>
            <a:off x="2571295" y="4817135"/>
            <a:ext cx="3375300" cy="843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ct val="31000"/>
              <a:buFont typeface="Arial" panose="020B0604020202020204"/>
              <a:buNone/>
            </a:pPr>
            <a:r>
              <a:rPr lang="en-GB"/>
              <a:t>User Interfaces</a:t>
            </a:r>
            <a:endParaRPr lang="en-GB"/>
          </a:p>
          <a:p>
            <a:pPr marL="0" lvl="0" indent="0" algn="ctr" rtl="0">
              <a:spcBef>
                <a:spcPts val="0"/>
              </a:spcBef>
              <a:spcAft>
                <a:spcPts val="0"/>
              </a:spcAft>
              <a:buClr>
                <a:schemeClr val="dk1"/>
              </a:buClr>
              <a:buSzPct val="31000"/>
              <a:buFont typeface="Arial" panose="020B0604020202020204"/>
              <a:buNone/>
            </a:pPr>
          </a:p>
          <a:p>
            <a:pPr marL="0" lvl="0" indent="0" algn="ctr" rtl="0">
              <a:spcBef>
                <a:spcPts val="0"/>
              </a:spcBef>
              <a:spcAft>
                <a:spcPts val="0"/>
              </a:spcAft>
              <a:buNone/>
            </a:pPr>
          </a:p>
        </p:txBody>
      </p:sp>
      <p:sp>
        <p:nvSpPr>
          <p:cNvPr id="678" name="Google Shape;678;p102"/>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679" name="Google Shape;679;p102"/>
          <p:cNvPicPr preferRelativeResize="0"/>
          <p:nvPr/>
        </p:nvPicPr>
        <p:blipFill>
          <a:blip r:embed="rId1"/>
          <a:stretch>
            <a:fillRect/>
          </a:stretch>
        </p:blipFill>
        <p:spPr>
          <a:xfrm>
            <a:off x="-98425" y="-125"/>
            <a:ext cx="9339924" cy="47343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83" name="Shape 683"/>
        <p:cNvGrpSpPr/>
        <p:nvPr/>
      </p:nvGrpSpPr>
      <p:grpSpPr>
        <a:xfrm>
          <a:off x="0" y="0"/>
          <a:ext cx="0" cy="0"/>
          <a:chOff x="0" y="0"/>
          <a:chExt cx="0" cy="0"/>
        </a:xfrm>
      </p:grpSpPr>
      <p:sp>
        <p:nvSpPr>
          <p:cNvPr id="684" name="Google Shape;684;p103"/>
          <p:cNvSpPr txBox="1"/>
          <p:nvPr>
            <p:ph type="title"/>
          </p:nvPr>
        </p:nvSpPr>
        <p:spPr>
          <a:xfrm>
            <a:off x="2643490" y="4681415"/>
            <a:ext cx="3108300" cy="1070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ct val="31000"/>
              <a:buFont typeface="Arial" panose="020B0604020202020204"/>
              <a:buNone/>
            </a:pPr>
            <a:r>
              <a:rPr lang="en-GB"/>
              <a:t>User Interfaces</a:t>
            </a:r>
            <a:endParaRPr lang="en-GB"/>
          </a:p>
          <a:p>
            <a:pPr marL="0" lvl="0" indent="0" algn="ctr" rtl="0">
              <a:spcBef>
                <a:spcPts val="0"/>
              </a:spcBef>
              <a:spcAft>
                <a:spcPts val="0"/>
              </a:spcAft>
              <a:buClr>
                <a:schemeClr val="dk1"/>
              </a:buClr>
              <a:buSzPct val="31000"/>
              <a:buFont typeface="Arial" panose="020B0604020202020204"/>
              <a:buNone/>
            </a:pPr>
          </a:p>
          <a:p>
            <a:pPr marL="0" lvl="0" indent="0" algn="ctr" rtl="0">
              <a:spcBef>
                <a:spcPts val="0"/>
              </a:spcBef>
              <a:spcAft>
                <a:spcPts val="0"/>
              </a:spcAft>
              <a:buNone/>
            </a:pPr>
          </a:p>
        </p:txBody>
      </p:sp>
      <p:sp>
        <p:nvSpPr>
          <p:cNvPr id="685" name="Google Shape;685;p103"/>
          <p:cNvSpPr txBox="1"/>
          <p:nvPr/>
        </p:nvSpPr>
        <p:spPr>
          <a:xfrm>
            <a:off x="4572000" y="360875"/>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686" name="Google Shape;686;p103"/>
          <p:cNvPicPr preferRelativeResize="0"/>
          <p:nvPr/>
        </p:nvPicPr>
        <p:blipFill>
          <a:blip r:embed="rId1"/>
          <a:stretch>
            <a:fillRect/>
          </a:stretch>
        </p:blipFill>
        <p:spPr>
          <a:xfrm>
            <a:off x="0" y="0"/>
            <a:ext cx="8991600" cy="43586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90" name="Shape 690"/>
        <p:cNvGrpSpPr/>
        <p:nvPr/>
      </p:nvGrpSpPr>
      <p:grpSpPr>
        <a:xfrm>
          <a:off x="0" y="0"/>
          <a:ext cx="0" cy="0"/>
          <a:chOff x="0" y="0"/>
          <a:chExt cx="0" cy="0"/>
        </a:xfrm>
      </p:grpSpPr>
      <p:sp>
        <p:nvSpPr>
          <p:cNvPr id="691" name="Google Shape;691;p104"/>
          <p:cNvSpPr txBox="1"/>
          <p:nvPr>
            <p:ph type="title"/>
          </p:nvPr>
        </p:nvSpPr>
        <p:spPr>
          <a:xfrm>
            <a:off x="2475215" y="4683320"/>
            <a:ext cx="3108300" cy="1070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User Interfaces</a:t>
            </a:r>
            <a:endParaRPr lang="en-GB"/>
          </a:p>
          <a:p>
            <a:pPr marL="0" lvl="0" indent="0" algn="ctr" rtl="0">
              <a:spcBef>
                <a:spcPts val="0"/>
              </a:spcBef>
              <a:spcAft>
                <a:spcPts val="0"/>
              </a:spcAft>
              <a:buNone/>
            </a:pPr>
          </a:p>
          <a:p>
            <a:pPr marL="0" lvl="0" indent="0" algn="ctr" rtl="0">
              <a:spcBef>
                <a:spcPts val="0"/>
              </a:spcBef>
              <a:spcAft>
                <a:spcPts val="0"/>
              </a:spcAft>
              <a:buNone/>
            </a:pPr>
          </a:p>
        </p:txBody>
      </p:sp>
      <p:sp>
        <p:nvSpPr>
          <p:cNvPr id="692" name="Google Shape;692;p104"/>
          <p:cNvSpPr txBox="1"/>
          <p:nvPr/>
        </p:nvSpPr>
        <p:spPr>
          <a:xfrm>
            <a:off x="4572000" y="360875"/>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693" name="Google Shape;693;p104"/>
          <p:cNvPicPr preferRelativeResize="0"/>
          <p:nvPr/>
        </p:nvPicPr>
        <p:blipFill>
          <a:blip r:embed="rId1"/>
          <a:stretch>
            <a:fillRect/>
          </a:stretch>
        </p:blipFill>
        <p:spPr>
          <a:xfrm>
            <a:off x="0" y="0"/>
            <a:ext cx="9144000" cy="44456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97" name="Shape 697"/>
        <p:cNvGrpSpPr/>
        <p:nvPr/>
      </p:nvGrpSpPr>
      <p:grpSpPr>
        <a:xfrm>
          <a:off x="0" y="0"/>
          <a:ext cx="0" cy="0"/>
          <a:chOff x="0" y="0"/>
          <a:chExt cx="0" cy="0"/>
        </a:xfrm>
      </p:grpSpPr>
      <p:sp>
        <p:nvSpPr>
          <p:cNvPr id="698" name="Google Shape;698;p105"/>
          <p:cNvSpPr txBox="1"/>
          <p:nvPr>
            <p:ph type="title"/>
          </p:nvPr>
        </p:nvSpPr>
        <p:spPr>
          <a:xfrm>
            <a:off x="2463150" y="4577910"/>
            <a:ext cx="3108300" cy="1070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User Interfaces</a:t>
            </a:r>
            <a:endParaRPr lang="en-GB"/>
          </a:p>
          <a:p>
            <a:pPr marL="0" lvl="0" indent="0" algn="ctr" rtl="0">
              <a:spcBef>
                <a:spcPts val="0"/>
              </a:spcBef>
              <a:spcAft>
                <a:spcPts val="0"/>
              </a:spcAft>
              <a:buNone/>
            </a:pPr>
          </a:p>
          <a:p>
            <a:pPr marL="0" lvl="0" indent="0" algn="ctr" rtl="0">
              <a:spcBef>
                <a:spcPts val="0"/>
              </a:spcBef>
              <a:spcAft>
                <a:spcPts val="0"/>
              </a:spcAft>
              <a:buNone/>
            </a:pPr>
          </a:p>
        </p:txBody>
      </p:sp>
      <p:sp>
        <p:nvSpPr>
          <p:cNvPr id="699" name="Google Shape;699;p105"/>
          <p:cNvSpPr txBox="1"/>
          <p:nvPr/>
        </p:nvSpPr>
        <p:spPr>
          <a:xfrm>
            <a:off x="4572000" y="360875"/>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700" name="Google Shape;700;p105"/>
          <p:cNvPicPr preferRelativeResize="0"/>
          <p:nvPr/>
        </p:nvPicPr>
        <p:blipFill>
          <a:blip r:embed="rId1"/>
          <a:stretch>
            <a:fillRect/>
          </a:stretch>
        </p:blipFill>
        <p:spPr>
          <a:xfrm>
            <a:off x="0" y="0"/>
            <a:ext cx="9144000" cy="44716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04" name="Shape 704"/>
        <p:cNvGrpSpPr/>
        <p:nvPr/>
      </p:nvGrpSpPr>
      <p:grpSpPr>
        <a:xfrm>
          <a:off x="0" y="0"/>
          <a:ext cx="0" cy="0"/>
          <a:chOff x="0" y="0"/>
          <a:chExt cx="0" cy="0"/>
        </a:xfrm>
      </p:grpSpPr>
      <p:sp>
        <p:nvSpPr>
          <p:cNvPr id="705" name="Google Shape;705;p106"/>
          <p:cNvSpPr txBox="1"/>
          <p:nvPr>
            <p:ph type="title"/>
          </p:nvPr>
        </p:nvSpPr>
        <p:spPr>
          <a:xfrm>
            <a:off x="1325230" y="1701360"/>
            <a:ext cx="3108300" cy="107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g</a:t>
            </a:r>
            <a:r>
              <a:rPr lang="en-GB"/>
              <a:t>ithublink</a:t>
            </a:r>
            <a:endParaRPr lang="en-GB"/>
          </a:p>
          <a:p>
            <a:pPr marL="0" lvl="0" indent="0" algn="ctr" rtl="0">
              <a:spcBef>
                <a:spcPts val="0"/>
              </a:spcBef>
              <a:spcAft>
                <a:spcPts val="0"/>
              </a:spcAft>
              <a:buNone/>
            </a:pPr>
          </a:p>
          <a:p>
            <a:pPr marL="0" lvl="0" indent="0" algn="ctr" rtl="0">
              <a:spcBef>
                <a:spcPts val="0"/>
              </a:spcBef>
              <a:spcAft>
                <a:spcPts val="0"/>
              </a:spcAft>
              <a:buNone/>
            </a:pPr>
          </a:p>
        </p:txBody>
      </p:sp>
      <p:sp>
        <p:nvSpPr>
          <p:cNvPr id="706" name="Google Shape;706;p106"/>
          <p:cNvSpPr txBox="1"/>
          <p:nvPr/>
        </p:nvSpPr>
        <p:spPr>
          <a:xfrm>
            <a:off x="4572000" y="360875"/>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sp>
        <p:nvSpPr>
          <p:cNvPr id="707" name="Google Shape;707;p106"/>
          <p:cNvSpPr txBox="1"/>
          <p:nvPr/>
        </p:nvSpPr>
        <p:spPr>
          <a:xfrm>
            <a:off x="1445925" y="2371650"/>
            <a:ext cx="4763700" cy="3968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US"/>
              <a:t>https://github.com/hrranger5/HR.Restaurantweb.git</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01" name="Shape 501"/>
        <p:cNvGrpSpPr/>
        <p:nvPr/>
      </p:nvGrpSpPr>
      <p:grpSpPr>
        <a:xfrm>
          <a:off x="0" y="0"/>
          <a:ext cx="0" cy="0"/>
          <a:chOff x="0" y="0"/>
          <a:chExt cx="0" cy="0"/>
        </a:xfrm>
      </p:grpSpPr>
      <p:sp>
        <p:nvSpPr>
          <p:cNvPr id="502" name="Google Shape;502;p77"/>
          <p:cNvSpPr txBox="1"/>
          <p:nvPr>
            <p:ph type="title"/>
          </p:nvPr>
        </p:nvSpPr>
        <p:spPr>
          <a:xfrm>
            <a:off x="460950" y="695425"/>
            <a:ext cx="8222100" cy="76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Introduction Of the Project</a:t>
            </a:r>
            <a:endParaRPr lang="en-GB"/>
          </a:p>
        </p:txBody>
      </p:sp>
      <p:sp>
        <p:nvSpPr>
          <p:cNvPr id="503" name="Google Shape;503;p77"/>
          <p:cNvSpPr txBox="1"/>
          <p:nvPr>
            <p:ph type="body" idx="1"/>
          </p:nvPr>
        </p:nvSpPr>
        <p:spPr>
          <a:xfrm>
            <a:off x="969775" y="1463125"/>
            <a:ext cx="6435000" cy="328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900">
                <a:solidFill>
                  <a:schemeClr val="dk1"/>
                </a:solidFill>
              </a:rPr>
              <a:t>My  project is an NLP-based Restaurent chatbot designed to automate customer interactions using Natural Language Processing (NLP). It enables users to make reservations, explore menus, place orders, and get support through an intelligent conversational interface. Built with Dialogflow, Python (Flask), and MySQL, this chatbot enhances user experience by providing quick and accurate responses on a web-based platform</a:t>
            </a:r>
            <a:r>
              <a:rPr lang="en-GB" sz="2800"/>
              <a:t>.</a:t>
            </a:r>
            <a:endParaRPr sz="2800"/>
          </a:p>
        </p:txBody>
      </p:sp>
      <p:cxnSp>
        <p:nvCxnSpPr>
          <p:cNvPr id="504" name="Google Shape;504;p77"/>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pic>
        <p:nvPicPr>
          <p:cNvPr id="509" name="Google Shape;509;p78" descr="Closeup from the side of a hand pushing a knob on an audio mixer"/>
          <p:cNvPicPr preferRelativeResize="0"/>
          <p:nvPr/>
        </p:nvPicPr>
        <p:blipFill rotWithShape="1">
          <a:blip r:embed="rId1"/>
          <a:srcRect l="7506" r="42247" b="15419"/>
          <a:stretch>
            <a:fillRect/>
          </a:stretch>
        </p:blipFill>
        <p:spPr>
          <a:xfrm>
            <a:off x="-9150" y="0"/>
            <a:ext cx="4594498" cy="5143501"/>
          </a:xfrm>
          <a:prstGeom prst="rect">
            <a:avLst/>
          </a:prstGeom>
          <a:noFill/>
          <a:ln>
            <a:noFill/>
          </a:ln>
        </p:spPr>
      </p:pic>
      <p:sp>
        <p:nvSpPr>
          <p:cNvPr id="510" name="Google Shape;510;p78"/>
          <p:cNvSpPr txBox="1"/>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solidFill>
                  <a:schemeClr val="lt1"/>
                </a:solidFill>
              </a:rPr>
              <a:t>Purpose:</a:t>
            </a:r>
            <a:endParaRPr>
              <a:solidFill>
                <a:schemeClr val="lt1"/>
              </a:solidFill>
            </a:endParaRPr>
          </a:p>
        </p:txBody>
      </p:sp>
      <p:sp>
        <p:nvSpPr>
          <p:cNvPr id="511" name="Google Shape;511;p78"/>
          <p:cNvSpPr txBox="1"/>
          <p:nvPr>
            <p:ph type="body" idx="2"/>
          </p:nvPr>
        </p:nvSpPr>
        <p:spPr>
          <a:xfrm>
            <a:off x="4939500" y="362100"/>
            <a:ext cx="3837000" cy="44193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GB" sz="2500">
                <a:solidFill>
                  <a:srgbClr val="000000"/>
                </a:solidFill>
                <a:latin typeface="Arial" panose="020B0604020202020204"/>
                <a:ea typeface="Arial" panose="020B0604020202020204"/>
                <a:cs typeface="Arial" panose="020B0604020202020204"/>
                <a:sym typeface="Arial" panose="020B0604020202020204"/>
              </a:rPr>
              <a:t>The </a:t>
            </a:r>
            <a:r>
              <a:rPr lang="en-GB" sz="2500" b="1">
                <a:solidFill>
                  <a:srgbClr val="000000"/>
                </a:solidFill>
                <a:latin typeface="Arial" panose="020B0604020202020204"/>
                <a:ea typeface="Arial" panose="020B0604020202020204"/>
                <a:cs typeface="Arial" panose="020B0604020202020204"/>
                <a:sym typeface="Arial" panose="020B0604020202020204"/>
              </a:rPr>
              <a:t>Restaurant Chatbot</a:t>
            </a:r>
            <a:r>
              <a:rPr lang="en-GB" sz="2500">
                <a:solidFill>
                  <a:srgbClr val="000000"/>
                </a:solidFill>
                <a:latin typeface="Arial" panose="020B0604020202020204"/>
                <a:ea typeface="Arial" panose="020B0604020202020204"/>
                <a:cs typeface="Arial" panose="020B0604020202020204"/>
                <a:sym typeface="Arial" panose="020B0604020202020204"/>
              </a:rPr>
              <a:t> automates customer interactions by handling </a:t>
            </a:r>
            <a:r>
              <a:rPr lang="en-GB" sz="2500" b="1">
                <a:solidFill>
                  <a:srgbClr val="000000"/>
                </a:solidFill>
                <a:latin typeface="Arial" panose="020B0604020202020204"/>
                <a:ea typeface="Arial" panose="020B0604020202020204"/>
                <a:cs typeface="Arial" panose="020B0604020202020204"/>
                <a:sym typeface="Arial" panose="020B0604020202020204"/>
              </a:rPr>
              <a:t>reservations, menu navigation, order placement, and support</a:t>
            </a:r>
            <a:r>
              <a:rPr lang="en-GB" sz="2500">
                <a:solidFill>
                  <a:srgbClr val="000000"/>
                </a:solidFill>
                <a:latin typeface="Arial" panose="020B0604020202020204"/>
                <a:ea typeface="Arial" panose="020B0604020202020204"/>
                <a:cs typeface="Arial" panose="020B0604020202020204"/>
                <a:sym typeface="Arial" panose="020B0604020202020204"/>
              </a:rPr>
              <a:t>, ensuring quick service and better user experience</a:t>
            </a:r>
            <a:endParaRPr sz="3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15" name="Shape 515"/>
        <p:cNvGrpSpPr/>
        <p:nvPr/>
      </p:nvGrpSpPr>
      <p:grpSpPr>
        <a:xfrm>
          <a:off x="0" y="0"/>
          <a:ext cx="0" cy="0"/>
          <a:chOff x="0" y="0"/>
          <a:chExt cx="0" cy="0"/>
        </a:xfrm>
      </p:grpSpPr>
      <p:pic>
        <p:nvPicPr>
          <p:cNvPr id="516" name="Google Shape;516;p79" descr="Closeup from the side of a hand pushing a knob on an audio mixer"/>
          <p:cNvPicPr preferRelativeResize="0"/>
          <p:nvPr/>
        </p:nvPicPr>
        <p:blipFill rotWithShape="1">
          <a:blip r:embed="rId1"/>
          <a:srcRect l="7506" r="42247" b="15419"/>
          <a:stretch>
            <a:fillRect/>
          </a:stretch>
        </p:blipFill>
        <p:spPr>
          <a:xfrm>
            <a:off x="-9150" y="0"/>
            <a:ext cx="4594499" cy="5143501"/>
          </a:xfrm>
          <a:prstGeom prst="rect">
            <a:avLst/>
          </a:prstGeom>
          <a:noFill/>
          <a:ln>
            <a:noFill/>
          </a:ln>
        </p:spPr>
      </p:pic>
      <p:sp>
        <p:nvSpPr>
          <p:cNvPr id="517" name="Google Shape;517;p79"/>
          <p:cNvSpPr txBox="1"/>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solidFill>
                  <a:schemeClr val="lt1"/>
                </a:solidFill>
              </a:rPr>
              <a:t>Features</a:t>
            </a:r>
            <a:r>
              <a:rPr lang="en-GB">
                <a:solidFill>
                  <a:schemeClr val="lt1"/>
                </a:solidFill>
              </a:rPr>
              <a:t>:</a:t>
            </a:r>
            <a:endParaRPr>
              <a:solidFill>
                <a:schemeClr val="lt1"/>
              </a:solidFill>
            </a:endParaRPr>
          </a:p>
        </p:txBody>
      </p:sp>
      <p:sp>
        <p:nvSpPr>
          <p:cNvPr id="518" name="Google Shape;518;p79"/>
          <p:cNvSpPr txBox="1"/>
          <p:nvPr>
            <p:ph type="body" idx="2"/>
          </p:nvPr>
        </p:nvSpPr>
        <p:spPr>
          <a:xfrm>
            <a:off x="4939500" y="362100"/>
            <a:ext cx="3837000" cy="4419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200" b="1">
                <a:solidFill>
                  <a:srgbClr val="000000"/>
                </a:solidFill>
                <a:latin typeface="Arial" panose="020B0604020202020204"/>
                <a:ea typeface="Arial" panose="020B0604020202020204"/>
                <a:cs typeface="Arial" panose="020B0604020202020204"/>
                <a:sym typeface="Arial" panose="020B0604020202020204"/>
              </a:rPr>
              <a:t>Make Reservations</a:t>
            </a:r>
            <a:r>
              <a:rPr lang="en-GB" sz="2200">
                <a:solidFill>
                  <a:srgbClr val="000000"/>
                </a:solidFill>
                <a:latin typeface="Arial" panose="020B0604020202020204"/>
                <a:ea typeface="Arial" panose="020B0604020202020204"/>
                <a:cs typeface="Arial" panose="020B0604020202020204"/>
                <a:sym typeface="Arial" panose="020B0604020202020204"/>
              </a:rPr>
              <a:t> – Book, modify, or cancel tables.</a:t>
            </a:r>
            <a:endParaRPr sz="22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r>
              <a:rPr lang="en-GB" sz="2200" b="1">
                <a:solidFill>
                  <a:srgbClr val="000000"/>
                </a:solidFill>
                <a:latin typeface="Arial" panose="020B0604020202020204"/>
                <a:ea typeface="Arial" panose="020B0604020202020204"/>
                <a:cs typeface="Arial" panose="020B0604020202020204"/>
                <a:sym typeface="Arial" panose="020B0604020202020204"/>
              </a:rPr>
              <a:t>Menu Navigation</a:t>
            </a:r>
            <a:r>
              <a:rPr lang="en-GB" sz="2200">
                <a:solidFill>
                  <a:srgbClr val="000000"/>
                </a:solidFill>
                <a:latin typeface="Arial" panose="020B0604020202020204"/>
                <a:ea typeface="Arial" panose="020B0604020202020204"/>
                <a:cs typeface="Arial" panose="020B0604020202020204"/>
                <a:sym typeface="Arial" panose="020B0604020202020204"/>
              </a:rPr>
              <a:t> – Explore menu items and categories.</a:t>
            </a:r>
            <a:endParaRPr sz="22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r>
              <a:rPr lang="en-GB" sz="2200" b="1">
                <a:solidFill>
                  <a:srgbClr val="000000"/>
                </a:solidFill>
                <a:latin typeface="Arial" panose="020B0604020202020204"/>
                <a:ea typeface="Arial" panose="020B0604020202020204"/>
                <a:cs typeface="Arial" panose="020B0604020202020204"/>
                <a:sym typeface="Arial" panose="020B0604020202020204"/>
              </a:rPr>
              <a:t>Place Order</a:t>
            </a:r>
            <a:r>
              <a:rPr lang="en-GB" sz="2200">
                <a:solidFill>
                  <a:srgbClr val="000000"/>
                </a:solidFill>
                <a:latin typeface="Arial" panose="020B0604020202020204"/>
                <a:ea typeface="Arial" panose="020B0604020202020204"/>
                <a:cs typeface="Arial" panose="020B0604020202020204"/>
                <a:sym typeface="Arial" panose="020B0604020202020204"/>
              </a:rPr>
              <a:t> – Order food and modify selections.</a:t>
            </a:r>
            <a:endParaRPr sz="22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200"/>
              </a:spcAft>
              <a:buNone/>
            </a:pPr>
            <a:r>
              <a:rPr lang="en-GB" sz="2200" b="1">
                <a:solidFill>
                  <a:srgbClr val="000000"/>
                </a:solidFill>
                <a:latin typeface="Arial" panose="020B0604020202020204"/>
                <a:ea typeface="Arial" panose="020B0604020202020204"/>
                <a:cs typeface="Arial" panose="020B0604020202020204"/>
                <a:sym typeface="Arial" panose="020B0604020202020204"/>
              </a:rPr>
              <a:t>Customer Support</a:t>
            </a:r>
            <a:r>
              <a:rPr lang="en-GB" sz="2200">
                <a:solidFill>
                  <a:srgbClr val="000000"/>
                </a:solidFill>
                <a:latin typeface="Arial" panose="020B0604020202020204"/>
                <a:ea typeface="Arial" panose="020B0604020202020204"/>
                <a:cs typeface="Arial" panose="020B0604020202020204"/>
                <a:sym typeface="Arial" panose="020B0604020202020204"/>
              </a:rPr>
              <a:t> – Live chat, FAQs, order tracking, and feedback.</a:t>
            </a:r>
            <a:endParaRPr sz="360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sp>
        <p:nvSpPr>
          <p:cNvPr id="523" name="Google Shape;523;p8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Technologies Used</a:t>
            </a:r>
            <a:endParaRPr lang="en-GB"/>
          </a:p>
        </p:txBody>
      </p:sp>
      <p:sp>
        <p:nvSpPr>
          <p:cNvPr id="524" name="Google Shape;524;p80"/>
          <p:cNvSpPr txBox="1"/>
          <p:nvPr/>
        </p:nvSpPr>
        <p:spPr>
          <a:xfrm>
            <a:off x="1439625" y="1540350"/>
            <a:ext cx="53040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Maven Pro"/>
                <a:ea typeface="Maven Pro"/>
                <a:cs typeface="Maven Pro"/>
                <a:sym typeface="Maven Pro"/>
              </a:rPr>
              <a:t>Natural Language Processing (NLP):</a:t>
            </a:r>
            <a:r>
              <a:rPr lang="en-GB" sz="1600">
                <a:latin typeface="Maven Pro"/>
                <a:ea typeface="Maven Pro"/>
                <a:cs typeface="Maven Pro"/>
                <a:sym typeface="Maven Pro"/>
              </a:rPr>
              <a:t> Dialogflow (for chatbot intelligence)</a:t>
            </a:r>
            <a:endParaRPr sz="1600">
              <a:latin typeface="Maven Pro"/>
              <a:ea typeface="Maven Pro"/>
              <a:cs typeface="Maven Pro"/>
              <a:sym typeface="Maven Pro"/>
            </a:endParaRPr>
          </a:p>
          <a:p>
            <a:pPr marL="0" lvl="0" indent="0" algn="l" rtl="0">
              <a:spcBef>
                <a:spcPts val="0"/>
              </a:spcBef>
              <a:spcAft>
                <a:spcPts val="0"/>
              </a:spcAft>
              <a:buNone/>
            </a:pPr>
            <a:r>
              <a:rPr lang="en-GB" sz="1600" b="1">
                <a:latin typeface="Maven Pro"/>
                <a:ea typeface="Maven Pro"/>
                <a:cs typeface="Maven Pro"/>
                <a:sym typeface="Maven Pro"/>
              </a:rPr>
              <a:t>Backend:</a:t>
            </a:r>
            <a:r>
              <a:rPr lang="en-GB" sz="1600">
                <a:latin typeface="Maven Pro"/>
                <a:ea typeface="Maven Pro"/>
                <a:cs typeface="Maven Pro"/>
                <a:sym typeface="Maven Pro"/>
              </a:rPr>
              <a:t> Python (Flask for API and database management)</a:t>
            </a:r>
            <a:endParaRPr sz="1600">
              <a:latin typeface="Maven Pro"/>
              <a:ea typeface="Maven Pro"/>
              <a:cs typeface="Maven Pro"/>
              <a:sym typeface="Maven Pro"/>
            </a:endParaRPr>
          </a:p>
          <a:p>
            <a:pPr marL="0" lvl="0" indent="0" algn="l" rtl="0">
              <a:spcBef>
                <a:spcPts val="0"/>
              </a:spcBef>
              <a:spcAft>
                <a:spcPts val="0"/>
              </a:spcAft>
              <a:buNone/>
            </a:pPr>
            <a:r>
              <a:rPr lang="en-GB" sz="1600" b="1">
                <a:latin typeface="Maven Pro"/>
                <a:ea typeface="Maven Pro"/>
                <a:cs typeface="Maven Pro"/>
                <a:sym typeface="Maven Pro"/>
              </a:rPr>
              <a:t>Database:</a:t>
            </a:r>
            <a:r>
              <a:rPr lang="en-GB" sz="1600">
                <a:latin typeface="Maven Pro"/>
                <a:ea typeface="Maven Pro"/>
                <a:cs typeface="Maven Pro"/>
                <a:sym typeface="Maven Pro"/>
              </a:rPr>
              <a:t> MySQL (for storing orders, reservations, and user data)</a:t>
            </a:r>
            <a:endParaRPr sz="1600">
              <a:latin typeface="Maven Pro"/>
              <a:ea typeface="Maven Pro"/>
              <a:cs typeface="Maven Pro"/>
              <a:sym typeface="Maven Pro"/>
            </a:endParaRPr>
          </a:p>
          <a:p>
            <a:pPr marL="0" lvl="0" indent="0" algn="l" rtl="0">
              <a:spcBef>
                <a:spcPts val="0"/>
              </a:spcBef>
              <a:spcAft>
                <a:spcPts val="0"/>
              </a:spcAft>
              <a:buNone/>
            </a:pPr>
            <a:r>
              <a:rPr lang="en-GB" sz="1600">
                <a:latin typeface="Maven Pro"/>
                <a:ea typeface="Maven Pro"/>
                <a:cs typeface="Maven Pro"/>
                <a:sym typeface="Maven Pro"/>
              </a:rPr>
              <a:t> </a:t>
            </a:r>
            <a:r>
              <a:rPr lang="en-GB" sz="1600" b="1">
                <a:latin typeface="Maven Pro"/>
                <a:ea typeface="Maven Pro"/>
                <a:cs typeface="Maven Pro"/>
                <a:sym typeface="Maven Pro"/>
              </a:rPr>
              <a:t>Frontend:</a:t>
            </a:r>
            <a:r>
              <a:rPr lang="en-GB" sz="1600">
                <a:latin typeface="Maven Pro"/>
                <a:ea typeface="Maven Pro"/>
                <a:cs typeface="Maven Pro"/>
                <a:sym typeface="Maven Pro"/>
              </a:rPr>
              <a:t> HTML, CSS, JavaScript (for the web-based interface)</a:t>
            </a:r>
            <a:endParaRPr sz="1600">
              <a:latin typeface="Maven Pro"/>
              <a:ea typeface="Maven Pro"/>
              <a:cs typeface="Maven Pro"/>
              <a:sym typeface="Maven Pro"/>
            </a:endParaRPr>
          </a:p>
          <a:p>
            <a:pPr marL="0" lvl="0" indent="0" algn="l" rtl="0">
              <a:spcBef>
                <a:spcPts val="0"/>
              </a:spcBef>
              <a:spcAft>
                <a:spcPts val="0"/>
              </a:spcAft>
              <a:buNone/>
            </a:pPr>
            <a:r>
              <a:rPr lang="en-GB" sz="1600" b="1">
                <a:latin typeface="Maven Pro"/>
                <a:ea typeface="Maven Pro"/>
                <a:cs typeface="Maven Pro"/>
                <a:sym typeface="Maven Pro"/>
              </a:rPr>
              <a:t>Integration:</a:t>
            </a:r>
            <a:r>
              <a:rPr lang="en-GB" sz="1600">
                <a:latin typeface="Maven Pro"/>
                <a:ea typeface="Maven Pro"/>
                <a:cs typeface="Maven Pro"/>
                <a:sym typeface="Maven Pro"/>
              </a:rPr>
              <a:t> Webhooks (to connect chatbot with backend and database)</a:t>
            </a:r>
            <a:endParaRPr sz="1800">
              <a:solidFill>
                <a:schemeClr val="dk2"/>
              </a:solidFill>
              <a:latin typeface="Maven Pro"/>
              <a:ea typeface="Maven Pro"/>
              <a:cs typeface="Maven Pro"/>
              <a:sym typeface="Maven Pro"/>
            </a:endParaRPr>
          </a:p>
        </p:txBody>
      </p:sp>
      <p:pic>
        <p:nvPicPr>
          <p:cNvPr id="525" name="Google Shape;525;p80" title="ARCHI.png"/>
          <p:cNvPicPr preferRelativeResize="0"/>
          <p:nvPr/>
        </p:nvPicPr>
        <p:blipFill>
          <a:blip r:embed="rId1"/>
          <a:stretch>
            <a:fillRect/>
          </a:stretch>
        </p:blipFill>
        <p:spPr>
          <a:xfrm>
            <a:off x="6896025" y="1170125"/>
            <a:ext cx="2095575" cy="32391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29" name="Shape 529"/>
        <p:cNvGrpSpPr/>
        <p:nvPr/>
      </p:nvGrpSpPr>
      <p:grpSpPr>
        <a:xfrm>
          <a:off x="0" y="0"/>
          <a:ext cx="0" cy="0"/>
          <a:chOff x="0" y="0"/>
          <a:chExt cx="0" cy="0"/>
        </a:xfrm>
      </p:grpSpPr>
      <p:sp>
        <p:nvSpPr>
          <p:cNvPr id="530" name="Google Shape;530;p81"/>
          <p:cNvSpPr txBox="1"/>
          <p:nvPr>
            <p:ph type="title"/>
          </p:nvPr>
        </p:nvSpPr>
        <p:spPr>
          <a:xfrm>
            <a:off x="102475" y="857825"/>
            <a:ext cx="3114600" cy="3099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Use Case of Restaurant Chatbot</a:t>
            </a:r>
            <a:endParaRPr lang="en-GB"/>
          </a:p>
        </p:txBody>
      </p:sp>
      <p:sp>
        <p:nvSpPr>
          <p:cNvPr id="531" name="Google Shape;531;p81"/>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532" name="Google Shape;532;p81" title="Usecasesiagram.drawio22.png"/>
          <p:cNvPicPr preferRelativeResize="0"/>
          <p:nvPr/>
        </p:nvPicPr>
        <p:blipFill>
          <a:blip r:embed="rId1"/>
          <a:stretch>
            <a:fillRect/>
          </a:stretch>
        </p:blipFill>
        <p:spPr>
          <a:xfrm>
            <a:off x="4055110" y="635"/>
            <a:ext cx="4013200" cy="47199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6" name="Shape 536"/>
        <p:cNvGrpSpPr/>
        <p:nvPr/>
      </p:nvGrpSpPr>
      <p:grpSpPr>
        <a:xfrm>
          <a:off x="0" y="0"/>
          <a:ext cx="0" cy="0"/>
          <a:chOff x="0" y="0"/>
          <a:chExt cx="0" cy="0"/>
        </a:xfrm>
      </p:grpSpPr>
      <p:sp>
        <p:nvSpPr>
          <p:cNvPr id="537" name="Google Shape;537;p82"/>
          <p:cNvSpPr txBox="1"/>
          <p:nvPr>
            <p:ph type="title"/>
          </p:nvPr>
        </p:nvSpPr>
        <p:spPr>
          <a:xfrm>
            <a:off x="3621263" y="4570650"/>
            <a:ext cx="1473900" cy="593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 ERD</a:t>
            </a:r>
            <a:endParaRPr lang="en-GB"/>
          </a:p>
        </p:txBody>
      </p:sp>
      <p:sp>
        <p:nvSpPr>
          <p:cNvPr id="538" name="Google Shape;538;p82"/>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539" name="Google Shape;539;p82" title="ERD.drawio.png"/>
          <p:cNvPicPr preferRelativeResize="0"/>
          <p:nvPr/>
        </p:nvPicPr>
        <p:blipFill>
          <a:blip r:embed="rId1"/>
          <a:stretch>
            <a:fillRect/>
          </a:stretch>
        </p:blipFill>
        <p:spPr>
          <a:xfrm>
            <a:off x="181475" y="0"/>
            <a:ext cx="8997105" cy="4570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sp>
        <p:nvSpPr>
          <p:cNvPr id="544" name="Google Shape;544;p83"/>
          <p:cNvSpPr txBox="1"/>
          <p:nvPr>
            <p:ph type="title"/>
          </p:nvPr>
        </p:nvSpPr>
        <p:spPr>
          <a:xfrm>
            <a:off x="2134051" y="5005475"/>
            <a:ext cx="5358600" cy="593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 </a:t>
            </a:r>
            <a:r>
              <a:rPr lang="en-GB"/>
              <a:t>Database Diagram</a:t>
            </a:r>
            <a:endParaRPr lang="en-GB"/>
          </a:p>
          <a:p>
            <a:pPr marL="0" lvl="0" indent="0" algn="l" rtl="0">
              <a:spcBef>
                <a:spcPts val="0"/>
              </a:spcBef>
              <a:spcAft>
                <a:spcPts val="0"/>
              </a:spcAft>
              <a:buClr>
                <a:schemeClr val="dk1"/>
              </a:buClr>
              <a:buSzPct val="31000"/>
              <a:buFont typeface="Arial" panose="020B0604020202020204"/>
              <a:buNone/>
            </a:pPr>
          </a:p>
          <a:p>
            <a:pPr marL="0" lvl="0" indent="0" algn="l" rtl="0">
              <a:spcBef>
                <a:spcPts val="0"/>
              </a:spcBef>
              <a:spcAft>
                <a:spcPts val="0"/>
              </a:spcAft>
              <a:buNone/>
            </a:pPr>
          </a:p>
        </p:txBody>
      </p:sp>
      <p:sp>
        <p:nvSpPr>
          <p:cNvPr id="545" name="Google Shape;545;p83"/>
          <p:cNvSpPr txBox="1"/>
          <p:nvPr/>
        </p:nvSpPr>
        <p:spPr>
          <a:xfrm>
            <a:off x="3983375" y="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i="1">
                <a:solidFill>
                  <a:srgbClr val="FAFAFA"/>
                </a:solidFill>
                <a:latin typeface="Roboto" panose="02000000000000000000"/>
                <a:ea typeface="Roboto" panose="02000000000000000000"/>
                <a:cs typeface="Roboto" panose="02000000000000000000"/>
                <a:sym typeface="Roboto" panose="02000000000000000000"/>
              </a:rPr>
              <a:t>Show the audience you anticipated their questions. </a:t>
            </a:r>
            <a:endParaRPr sz="1800" b="1" i="1">
              <a:solidFill>
                <a:srgbClr val="FAFAFA"/>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rgbClr val="FAFAFA"/>
                </a:solidFill>
                <a:latin typeface="Roboto" panose="02000000000000000000"/>
                <a:ea typeface="Roboto" panose="02000000000000000000"/>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panose="02000000000000000000"/>
              <a:ea typeface="Roboto" panose="02000000000000000000"/>
              <a:cs typeface="Roboto" panose="02000000000000000000"/>
              <a:sym typeface="Roboto" panose="02000000000000000000"/>
            </a:endParaRPr>
          </a:p>
        </p:txBody>
      </p:sp>
      <p:pic>
        <p:nvPicPr>
          <p:cNvPr id="546" name="Google Shape;546;p83" title="DATABASE.png"/>
          <p:cNvPicPr preferRelativeResize="0"/>
          <p:nvPr/>
        </p:nvPicPr>
        <p:blipFill>
          <a:blip r:embed="rId1"/>
          <a:stretch>
            <a:fillRect/>
          </a:stretch>
        </p:blipFill>
        <p:spPr>
          <a:xfrm>
            <a:off x="152400" y="152400"/>
            <a:ext cx="8991601" cy="4298200"/>
          </a:xfrm>
          <a:prstGeom prst="rect">
            <a:avLst/>
          </a:prstGeom>
          <a:noFill/>
          <a:ln>
            <a:noFill/>
          </a:ln>
        </p:spPr>
      </p:pic>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8762</Words>
  <Application>WPS Presentation</Application>
  <PresentationFormat/>
  <Paragraphs>139</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Arial</vt:lpstr>
      <vt:lpstr>SimSun</vt:lpstr>
      <vt:lpstr>Wingdings</vt:lpstr>
      <vt:lpstr>Arial</vt:lpstr>
      <vt:lpstr>Roboto</vt:lpstr>
      <vt:lpstr>Maven Pro</vt:lpstr>
      <vt:lpstr>Microsoft YaHei</vt:lpstr>
      <vt:lpstr>Arial Unicode MS</vt:lpstr>
      <vt:lpstr>Orange Waves</vt:lpstr>
      <vt:lpstr>NLP Chatbot Development Using Dialogflow</vt:lpstr>
      <vt:lpstr>bc210414048</vt:lpstr>
      <vt:lpstr>Introduction Of the Project</vt:lpstr>
      <vt:lpstr>Purpose:</vt:lpstr>
      <vt:lpstr>Features:</vt:lpstr>
      <vt:lpstr>Technologies Used</vt:lpstr>
      <vt:lpstr>Use Case of Restaurant Chatbot</vt:lpstr>
      <vt:lpstr> ERD</vt:lpstr>
      <vt:lpstr> Database Diagram</vt:lpstr>
      <vt:lpstr>Class Diagram</vt:lpstr>
      <vt:lpstr>Reservation Sequence Diagram</vt:lpstr>
      <vt:lpstr>PowerPoint 演示文稿</vt:lpstr>
      <vt:lpstr>Feedback Sequence Diagram</vt:lpstr>
      <vt:lpstr>Customer Sequence Diagram</vt:lpstr>
      <vt:lpstr>Menu Sequence Diagram</vt:lpstr>
      <vt:lpstr>Restaurant Chatbot</vt:lpstr>
      <vt:lpstr>Restaurant Chatbot</vt:lpstr>
      <vt:lpstr>Restaurant Chatbot</vt:lpstr>
      <vt:lpstr>Restaurant Chatbot</vt:lpstr>
      <vt:lpstr>User Interfaces</vt:lpstr>
      <vt:lpstr>User Interfaces</vt:lpstr>
      <vt:lpstr>User Interfaces</vt:lpstr>
      <vt:lpstr>User Interfaces</vt:lpstr>
      <vt:lpstr>githublink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Chatbot Development Using Dialogflow</dc:title>
  <dc:creator/>
  <cp:lastModifiedBy>user</cp:lastModifiedBy>
  <cp:revision>4</cp:revision>
  <dcterms:created xsi:type="dcterms:W3CDTF">2025-03-14T00:16:00Z</dcterms:created>
  <dcterms:modified xsi:type="dcterms:W3CDTF">2025-03-15T11:21:28Z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A4C70112BF2C42E0A9A34FBACF720E0E_13</vt:lpwstr>
  </property>
  <property fmtid="{D5CDD505-2E9C-101B-9397-08002B2CF9AE}" pid="3" name="KSOProductBuildVer">
    <vt:lpwstr>1033-12.2.0.20326</vt:lpwstr>
  </property>
</Properties>
</file>